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handoutMasterIdLst>
    <p:handoutMasterId r:id="rId16"/>
  </p:handoutMasterIdLst>
  <p:sldIdLst>
    <p:sldId id="270" r:id="rId2"/>
    <p:sldId id="455" r:id="rId3"/>
    <p:sldId id="456" r:id="rId4"/>
    <p:sldId id="457" r:id="rId5"/>
    <p:sldId id="458" r:id="rId6"/>
    <p:sldId id="459" r:id="rId7"/>
    <p:sldId id="462" r:id="rId8"/>
    <p:sldId id="473" r:id="rId9"/>
    <p:sldId id="474" r:id="rId10"/>
    <p:sldId id="469" r:id="rId11"/>
    <p:sldId id="475" r:id="rId12"/>
    <p:sldId id="476" r:id="rId13"/>
    <p:sldId id="388" r:id="rId1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ffrey Holcomb" initials="" lastIdx="3" clrIdx="0"/>
  <p:cmAuthor id="1" name="Ruchi Sachdev" initials="" lastIdx="8" clrIdx="1"/>
  <p:cmAuthor id="2" name="Sarah Reusché" initials="" lastIdx="13" clrIdx="2"/>
  <p:cmAuthor id="3" name="Nitin Shankar" initials="" lastIdx="6" clrIdx="3"/>
  <p:cmAuthor id="4" name="Kristen Flathman" initials="" lastIdx="1" clrIdx="4"/>
  <p:cmAuthor id="5" name="Ben Schroeter" initials="" lastIdx="0" clrIdx="5"/>
  <p:cmAuthor id="6" name="Maureen Steddin" initials="MS" lastIdx="1" clrIdx="6"/>
  <p:cmAuthor id="7" name="Maureen Steddin" initials="MS [2]" lastIdx="1" clrIdx="7"/>
  <p:cmAuthor id="8" name="Maureen Steddin" initials="MS [3]" lastIdx="1" clrIdx="8"/>
  <p:cmAuthor id="9" name="Maureen Steddin" initials="MS [4]" lastIdx="1" clrIdx="9"/>
  <p:cmAuthor id="10" name="Maureen Steddin" initials="MS [5]" lastIdx="1" clrIdx="10"/>
  <p:cmAuthor id="11" name="Maureen Steddin" initials="MS [6]" lastIdx="1" clrIdx="11"/>
  <p:cmAuthor id="12" name="Maureen Steddin" initials="MS [7]" lastIdx="1" clrIdx="12"/>
  <p:cmAuthor id="13" name="Maureen Steddin" initials="MS [8]" lastIdx="1" clrIdx="13"/>
  <p:cmAuthor id="14" name="Maureen Steddin" initials="MS [9]" lastIdx="1" clrIdx="14"/>
  <p:cmAuthor id="15" name="Maureen Steddin" initials="MS [10]" lastIdx="1" clrIdx="1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F9630F-82C1-40B7-BC3A-925EFCFF5E92}">
  <a:tblStyle styleId="{40F9630F-82C1-40B7-BC3A-925EFCFF5E9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ff"/>
      <a:tcStyle>
        <a:tcBdr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6" autoAdjust="0"/>
    <p:restoredTop sz="86551" autoAdjust="0"/>
  </p:normalViewPr>
  <p:slideViewPr>
    <p:cSldViewPr snapToGrid="0" snapToObjects="1">
      <p:cViewPr varScale="1">
        <p:scale>
          <a:sx n="62" d="100"/>
          <a:sy n="62" d="100"/>
        </p:scale>
        <p:origin x="156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5CB01-6679-D646-ACB3-8B04B786C15F}" type="datetimeFigureOut">
              <a:rPr lang="en-US" smtClean="0"/>
              <a:t>3/13/2021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C0F4D-8A6F-1C4A-B6BF-1558431E4F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0630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10270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Learning Objectives and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6228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457200" y="816429"/>
            <a:ext cx="8229600" cy="4027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Clr>
                <a:srgbClr val="007FA3"/>
              </a:buClr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85800" y="1447800"/>
            <a:ext cx="7772400" cy="21526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74687" y="3962400"/>
            <a:ext cx="7794626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600"/>
              </a:spcBef>
              <a:buClr>
                <a:srgbClr val="007FA3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Shape 15" descr="Pearson Logo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3972" y="6429709"/>
            <a:ext cx="917999" cy="27991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16"/>
          <p:cNvSpPr txBox="1"/>
          <p:nvPr/>
        </p:nvSpPr>
        <p:spPr>
          <a:xfrm>
            <a:off x="1600200" y="6429344"/>
            <a:ext cx="7162799" cy="2000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b="0" dirty="0">
                <a:latin typeface="Verdana"/>
                <a:ea typeface="Verdana" panose="020B0604030504040204" pitchFamily="34" charset="0"/>
                <a:cs typeface="Verdana" panose="020B0604030504040204" pitchFamily="34" charset="0"/>
              </a:rPr>
              <a:t>Copyright © 2019, 2016, 2014 Pearson Education, Inc. All Rights Reserved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  <p:sldLayoutId id="214748365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457200" y="215370"/>
            <a:ext cx="8229600" cy="103949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buSzPct val="25000"/>
            </a:pPr>
            <a:r>
              <a:rPr lang="en-US" dirty="0"/>
              <a:t>Database Processing: Fundamentals, Design, and Implementation</a:t>
            </a:r>
            <a:endParaRPr lang="en-US" sz="3400" b="1" i="0" u="none" strike="noStrike" cap="none" dirty="0">
              <a:solidFill>
                <a:srgbClr val="007FA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457200" y="1254868"/>
            <a:ext cx="8229600" cy="48712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lvl="0" indent="0">
              <a:spcBef>
                <a:spcPts val="0"/>
              </a:spcBef>
              <a:buSzPct val="25000"/>
              <a:buNone/>
            </a:pPr>
            <a:r>
              <a:rPr lang="en-US" sz="2000" dirty="0">
                <a:solidFill>
                  <a:srgbClr val="007FA3"/>
                </a:solidFill>
              </a:rPr>
              <a:t>15</a:t>
            </a:r>
            <a:r>
              <a:rPr lang="en-US" sz="2000" baseline="30000" dirty="0">
                <a:solidFill>
                  <a:srgbClr val="007FA3"/>
                </a:solidFill>
              </a:rPr>
              <a:t>th</a:t>
            </a:r>
            <a:r>
              <a:rPr lang="en-US" sz="2000" dirty="0">
                <a:solidFill>
                  <a:srgbClr val="007FA3"/>
                </a:solidFill>
              </a:rPr>
              <a:t> Edition</a:t>
            </a:r>
          </a:p>
        </p:txBody>
      </p:sp>
      <p:sp>
        <p:nvSpPr>
          <p:cNvPr id="198" name="Shape 198"/>
          <p:cNvSpPr txBox="1">
            <a:spLocks noGrp="1"/>
          </p:cNvSpPr>
          <p:nvPr>
            <p:ph type="body" idx="4294967295"/>
          </p:nvPr>
        </p:nvSpPr>
        <p:spPr>
          <a:xfrm>
            <a:off x="5029198" y="1600200"/>
            <a:ext cx="3657600" cy="1600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3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Week #13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4294967295"/>
          </p:nvPr>
        </p:nvSpPr>
        <p:spPr>
          <a:xfrm>
            <a:off x="5029198" y="3200400"/>
            <a:ext cx="3657600" cy="29257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Embedded Persistent Modules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DAC3B7-8B7C-4A57-B389-AFD53FBE4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15" y="1600200"/>
            <a:ext cx="3584103" cy="45867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63643-0379-43C0-9FC9-C4A4722F2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7-31  Advantages of Stored Procedures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AB36940-5521-47DD-8954-65DA4760F1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619005"/>
              </p:ext>
            </p:extLst>
          </p:nvPr>
        </p:nvGraphicFramePr>
        <p:xfrm>
          <a:off x="2597467" y="1765936"/>
          <a:ext cx="3949065" cy="3326128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3949065">
                  <a:extLst>
                    <a:ext uri="{9D8B030D-6E8A-4147-A177-3AD203B41FA5}">
                      <a16:colId xmlns:a16="http://schemas.microsoft.com/office/drawing/2014/main" val="3672828047"/>
                    </a:ext>
                  </a:extLst>
                </a:gridCol>
              </a:tblGrid>
              <a:tr h="4157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Advantages of Stored Procedures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8276605"/>
                  </a:ext>
                </a:extLst>
              </a:tr>
              <a:tr h="415766">
                <a:tc>
                  <a:txBody>
                    <a:bodyPr/>
                    <a:lstStyle/>
                    <a:p>
                      <a:r>
                        <a:rPr lang="en-US" dirty="0"/>
                        <a:t>Greater security.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4300570"/>
                  </a:ext>
                </a:extLst>
              </a:tr>
              <a:tr h="415766">
                <a:tc>
                  <a:txBody>
                    <a:bodyPr/>
                    <a:lstStyle/>
                    <a:p>
                      <a:r>
                        <a:rPr lang="en-US" dirty="0"/>
                        <a:t>Decreased network traffic.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449349"/>
                  </a:ext>
                </a:extLst>
              </a:tr>
              <a:tr h="415766">
                <a:tc>
                  <a:txBody>
                    <a:bodyPr/>
                    <a:lstStyle/>
                    <a:p>
                      <a:r>
                        <a:rPr lang="en-US" dirty="0"/>
                        <a:t>SQL can be optimized.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9107189"/>
                  </a:ext>
                </a:extLst>
              </a:tr>
              <a:tr h="415766">
                <a:tc>
                  <a:txBody>
                    <a:bodyPr/>
                    <a:lstStyle/>
                    <a:p>
                      <a:r>
                        <a:rPr lang="en-US" dirty="0"/>
                        <a:t>Code sharing.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155702"/>
                  </a:ext>
                </a:extLst>
              </a:tr>
              <a:tr h="415766">
                <a:tc>
                  <a:txBody>
                    <a:bodyPr/>
                    <a:lstStyle/>
                    <a:p>
                      <a:r>
                        <a:rPr lang="en-US" dirty="0"/>
                        <a:t>Less work.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3683995"/>
                  </a:ext>
                </a:extLst>
              </a:tr>
              <a:tr h="415766">
                <a:tc>
                  <a:txBody>
                    <a:bodyPr/>
                    <a:lstStyle/>
                    <a:p>
                      <a:r>
                        <a:rPr lang="en-US" dirty="0"/>
                        <a:t>Standardized processing.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412176"/>
                  </a:ext>
                </a:extLst>
              </a:tr>
              <a:tr h="415766">
                <a:tc>
                  <a:txBody>
                    <a:bodyPr/>
                    <a:lstStyle/>
                    <a:p>
                      <a:r>
                        <a:rPr lang="en-US" dirty="0"/>
                        <a:t>Specialization among developers.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1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1041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34CE1-CD5B-4C41-9AFC-1B1147373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7-30  Triggers Versus Stored Procedures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6F49B23-0B38-485B-9A27-D33D5DA97A55}"/>
              </a:ext>
            </a:extLst>
          </p:cNvPr>
          <p:cNvGraphicFramePr>
            <a:graphicFrameLocks noGrp="1"/>
          </p:cNvGraphicFramePr>
          <p:nvPr/>
        </p:nvGraphicFramePr>
        <p:xfrm>
          <a:off x="457200" y="1624013"/>
          <a:ext cx="8229600" cy="400304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8229600">
                  <a:extLst>
                    <a:ext uri="{9D8B030D-6E8A-4147-A177-3AD203B41FA5}">
                      <a16:colId xmlns:a16="http://schemas.microsoft.com/office/drawing/2014/main" val="10993730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Trigger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222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of code that is called by the DBMS when INSERT, UPDATE, or DELETE commands are issued.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649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Assigned to a table or view.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325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Depending on the DBMS, may have more than one trigger per table or view.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135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Triggers may issue INSERT, UPDATE, and DELETE commands and</a:t>
                      </a:r>
                    </a:p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thereby may cause the invocation of other triggers.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089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Stored Procedures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133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of code that is called by a user or database administrator.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82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Assigned to a database, but not to a table or a view.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361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issue INSERT, UPDATE, DELETE, and MERGE commands.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379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Used for repetitive administration tasks or as part of an application.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1202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1394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9CD2F-1771-4D9A-98FB-4546B0EC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300" dirty="0"/>
              <a:t>Figure 7-33  Comparison of User-Defined Functions, Triggers, and Stored Procedures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4D5B4C-5769-4B8E-BA4D-18AC580C83C5}"/>
              </a:ext>
            </a:extLst>
          </p:cNvPr>
          <p:cNvGraphicFramePr>
            <a:graphicFrameLocks noGrp="1"/>
          </p:cNvGraphicFramePr>
          <p:nvPr/>
        </p:nvGraphicFramePr>
        <p:xfrm>
          <a:off x="457200" y="1600200"/>
          <a:ext cx="8229600" cy="417576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2868930">
                  <a:extLst>
                    <a:ext uri="{9D8B030D-6E8A-4147-A177-3AD203B41FA5}">
                      <a16:colId xmlns:a16="http://schemas.microsoft.com/office/drawing/2014/main" val="2169636293"/>
                    </a:ext>
                  </a:extLst>
                </a:gridCol>
                <a:gridCol w="1783080">
                  <a:extLst>
                    <a:ext uri="{9D8B030D-6E8A-4147-A177-3AD203B41FA5}">
                      <a16:colId xmlns:a16="http://schemas.microsoft.com/office/drawing/2014/main" val="341250213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57265038"/>
                    </a:ext>
                  </a:extLst>
                </a:gridCol>
                <a:gridCol w="1748790">
                  <a:extLst>
                    <a:ext uri="{9D8B030D-6E8A-4147-A177-3AD203B41FA5}">
                      <a16:colId xmlns:a16="http://schemas.microsoft.com/office/drawing/2014/main" val="38558765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User-Defined Functions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Triggers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Stored Procedures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623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Can accept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5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return a result value or values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938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be used in SELECT statements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889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use SELECT statements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9500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use INSERT statements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275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use UPDATE statements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8069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use DELETE statements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0457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call a User-Defined Function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75375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invoke a Trigger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Yes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Indirectly via INSERT,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UPDATE, or DELETE)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Yes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(Indirectly via INSERT,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UPDATE, or DELETE)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7832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Can invoke a Stored Procedure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0549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Is stored as a database-wide object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5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Is stored as a table-specific object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660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9005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3F953-5803-4ADA-A6EC-37D89317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Database Processing</a:t>
            </a:r>
            <a:br>
              <a:rPr lang="en-US" sz="3200" dirty="0"/>
            </a:br>
            <a:r>
              <a:rPr lang="en-US" sz="2400" dirty="0"/>
              <a:t>Fundamentals, Design, and Implementation (15</a:t>
            </a:r>
            <a:r>
              <a:rPr lang="en-US" sz="2400" baseline="30000" dirty="0"/>
              <a:t>th</a:t>
            </a:r>
            <a:r>
              <a:rPr lang="en-US" sz="2400" dirty="0"/>
              <a:t> Edition)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009AA-2299-4659-84BB-9192296529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lvl="0" indent="0" algn="ctr">
              <a:buNone/>
            </a:pPr>
            <a:endParaRPr lang="en-US" sz="3600" b="1" dirty="0">
              <a:solidFill>
                <a:srgbClr val="007FA3"/>
              </a:solidFill>
            </a:endParaRPr>
          </a:p>
          <a:p>
            <a:pPr marL="101600" lvl="0" indent="0" algn="ctr">
              <a:buNone/>
            </a:pPr>
            <a:r>
              <a:rPr lang="en-US" sz="3600" b="1" dirty="0">
                <a:solidFill>
                  <a:srgbClr val="007FA3"/>
                </a:solidFill>
              </a:rPr>
              <a:t>End of Presentation:</a:t>
            </a:r>
          </a:p>
          <a:p>
            <a:pPr marL="101600" lvl="0" indent="0" algn="ctr">
              <a:buNone/>
            </a:pPr>
            <a:r>
              <a:rPr lang="en-US" sz="3600" dirty="0">
                <a:solidFill>
                  <a:srgbClr val="000000"/>
                </a:solidFill>
              </a:rPr>
              <a:t>Week #13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57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DCBE1-7272-4BB6-90D6-E8B3F6B02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SQL/Persistent Stored Modules (SQL/PSM)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EB29F-4113-4B20-88A3-7568EB749B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b="1" dirty="0">
                <a:solidFill>
                  <a:schemeClr val="tx2"/>
                </a:solidFill>
                <a:ea typeface="+mn-ea"/>
                <a:cs typeface="+mn-cs"/>
              </a:rPr>
              <a:t>SQL/Persistent Stored Modules (SQL/PSM) 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 are used  for embedding procedural programming functionality into SQL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Using Functions:</a:t>
            </a:r>
          </a:p>
          <a:p>
            <a:pPr marL="829818" lvl="1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ea typeface="+mn-ea"/>
                <a:cs typeface="+mn-cs"/>
              </a:rPr>
              <a:t>A function is a stored program that is executed by the user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Using Triggers:</a:t>
            </a:r>
          </a:p>
          <a:p>
            <a:pPr marL="829818" lvl="1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A </a:t>
            </a:r>
            <a:r>
              <a:rPr lang="en-US" sz="2000" dirty="0">
                <a:solidFill>
                  <a:schemeClr val="tx1"/>
                </a:solidFill>
              </a:rPr>
              <a:t>trigger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dirty="0">
                <a:solidFill>
                  <a:srgbClr val="000000"/>
                </a:solidFill>
              </a:rPr>
              <a:t>is a stored program that is executed by the DBMS whenever a specified event occurs.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Using Procedures:</a:t>
            </a:r>
          </a:p>
          <a:p>
            <a:pPr marL="829818" lvl="1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A </a:t>
            </a:r>
            <a:r>
              <a:rPr lang="en-US" sz="2000" dirty="0">
                <a:solidFill>
                  <a:schemeClr val="tx1"/>
                </a:solidFill>
              </a:rPr>
              <a:t>stored procedure </a:t>
            </a:r>
            <a:r>
              <a:rPr lang="en-US" sz="2000" dirty="0">
                <a:solidFill>
                  <a:srgbClr val="000000"/>
                </a:solidFill>
              </a:rPr>
              <a:t>is a program that is stored within the database and is compiled when used.</a:t>
            </a: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595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64AE0-649B-4FC5-BADF-FBABA08BD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User-Defined Functions Logical Process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4CF53-B3FE-4738-BA67-6483D4B238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2400" b="1" dirty="0">
                <a:solidFill>
                  <a:schemeClr val="tx2"/>
                </a:solidFill>
                <a:ea typeface="+mn-ea"/>
                <a:cs typeface="+mn-cs"/>
              </a:rPr>
              <a:t>user-defined function (stored function) 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is a stored set of SQL statements that: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</a:rPr>
              <a:t>is </a:t>
            </a:r>
            <a:r>
              <a:rPr lang="en-US" sz="2000" i="1" dirty="0">
                <a:solidFill>
                  <a:schemeClr val="tx2"/>
                </a:solidFill>
              </a:rPr>
              <a:t>called by name </a:t>
            </a:r>
            <a:r>
              <a:rPr lang="en-US" sz="2000" dirty="0">
                <a:solidFill>
                  <a:srgbClr val="000000"/>
                </a:solidFill>
              </a:rPr>
              <a:t>from another SQL statement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</a:rPr>
              <a:t>may have </a:t>
            </a:r>
            <a:r>
              <a:rPr lang="en-US" sz="2000" i="1" dirty="0">
                <a:solidFill>
                  <a:schemeClr val="tx2"/>
                </a:solidFill>
              </a:rPr>
              <a:t>input parameters </a:t>
            </a:r>
            <a:r>
              <a:rPr lang="en-US" sz="2000" dirty="0">
                <a:solidFill>
                  <a:srgbClr val="000000"/>
                </a:solidFill>
              </a:rPr>
              <a:t>passed to it by the calling SQL statement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000" i="1" dirty="0">
                <a:solidFill>
                  <a:schemeClr val="tx2"/>
                </a:solidFill>
              </a:rPr>
              <a:t>returns an output value </a:t>
            </a:r>
            <a:r>
              <a:rPr lang="en-US" sz="2000" dirty="0">
                <a:solidFill>
                  <a:srgbClr val="000000"/>
                </a:solidFill>
              </a:rPr>
              <a:t>to the SQL statement that called the function</a:t>
            </a:r>
            <a:endParaRPr lang="en-US" sz="540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AC4FE2-F7ED-4E6B-9D53-5EDE04C74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975" y="4386834"/>
            <a:ext cx="7606050" cy="1110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390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196E-CCE4-46C9-90AC-B0445143B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 to Concatenate </a:t>
            </a:r>
            <a:r>
              <a:rPr lang="en-US" dirty="0" err="1"/>
              <a:t>LastName</a:t>
            </a:r>
            <a:r>
              <a:rPr lang="en-US" dirty="0"/>
              <a:t> and FirstName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48583-415E-4DF0-BC0C-E32C67327A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CREATE FUNCTION dbo.NameConcatenation</a:t>
            </a:r>
          </a:p>
          <a:p>
            <a:pPr marL="101600" marR="4067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-- These are the input parameters </a:t>
            </a:r>
          </a:p>
          <a:p>
            <a:pPr marL="101600" marR="4067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(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	@</a:t>
            </a:r>
            <a:r>
              <a:rPr lang="en-US" sz="1400" dirty="0" err="1">
                <a:solidFill>
                  <a:schemeClr val="tx2"/>
                </a:solidFill>
                <a:latin typeface="Courier New" panose="02070309020205020404" pitchFamily="49" charset="0"/>
              </a:rPr>
              <a:t>LastName</a:t>
            </a: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 CHAR(25),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	@FirstName CHAR(25)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)</a:t>
            </a:r>
          </a:p>
          <a:p>
            <a:pPr marL="101600" marR="5624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RETURNS VARCHAR(60) </a:t>
            </a:r>
          </a:p>
          <a:p>
            <a:pPr marL="101600" marR="5624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AS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BEGIN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   -- This is the variable that will hold the value to be 	returned 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   DECLARE @FullName VARCHAR(60);</a:t>
            </a:r>
          </a:p>
          <a:p>
            <a:pPr marL="101600" indent="0">
              <a:spcBef>
                <a:spcPts val="100"/>
              </a:spcBef>
              <a:buNone/>
            </a:pPr>
            <a:endParaRPr lang="en-US" sz="1400" dirty="0">
              <a:solidFill>
                <a:schemeClr val="tx2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   -- SQL statements to concatenate the names in the proper order 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   SELECT @FullName = RTRIM(@LastName)+ ', ' + RTRIM(@FirstName);</a:t>
            </a:r>
          </a:p>
          <a:p>
            <a:pPr marL="101600" indent="0">
              <a:spcBef>
                <a:spcPts val="100"/>
              </a:spcBef>
              <a:buNone/>
            </a:pPr>
            <a:endParaRPr lang="en-US" sz="1400" dirty="0">
              <a:solidFill>
                <a:schemeClr val="tx2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   -- Return the concatenate name RETURN @FullName;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1400" dirty="0">
                <a:solidFill>
                  <a:schemeClr val="tx2"/>
                </a:solidFill>
                <a:latin typeface="Courier New" panose="02070309020205020404" pitchFamily="49" charset="0"/>
              </a:rPr>
              <a:t>   END;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79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F7D8E-26AD-443C-A511-ECA78978C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</a:t>
            </a:r>
            <a:r>
              <a:rPr lang="en-US" i="1" dirty="0"/>
              <a:t>NameConcatenation</a:t>
            </a:r>
            <a:r>
              <a:rPr lang="en-US" dirty="0"/>
              <a:t>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7197-60A5-420B-B3F9-16CD47BE4C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1882" marR="333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SELECT     </a:t>
            </a:r>
            <a:r>
              <a:rPr lang="en-US" b="1" dirty="0" err="1">
                <a:solidFill>
                  <a:schemeClr val="tx2"/>
                </a:solidFill>
                <a:latin typeface="Courier New" panose="02070309020205020404" pitchFamily="49" charset="0"/>
              </a:rPr>
              <a:t>dbo.NameConcatenation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 (</a:t>
            </a:r>
            <a:r>
              <a:rPr lang="en-US" b="1" dirty="0" err="1">
                <a:solidFill>
                  <a:schemeClr val="tx2"/>
                </a:solidFill>
                <a:latin typeface="Courier New" panose="02070309020205020404" pitchFamily="49" charset="0"/>
              </a:rPr>
              <a:t>LastName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, FirstName) AS 	  	    CustomerName, AreaCode, PhoneNumber, EmailAddress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FROM 	    CUSTOMER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ORDER BY   CustomerName;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3D7C1A-4A93-4BEB-8EF0-088D9EF58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686" y="3139440"/>
            <a:ext cx="6906628" cy="275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16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A9D78-92EA-4371-B529-894AD9289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Advantage of Having a User-Defined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F8C18-C3E6-4AE4-B65B-2D888F263F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We can use it whenever it is appropriate!</a:t>
            </a:r>
          </a:p>
          <a:p>
            <a:pPr marL="101600" indent="0">
              <a:spcBef>
                <a:spcPts val="100"/>
              </a:spcBef>
              <a:buNone/>
            </a:pPr>
            <a:endParaRPr lang="en-US" sz="800" b="1" dirty="0">
              <a:solidFill>
                <a:schemeClr val="tx2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SELECT    </a:t>
            </a:r>
            <a:r>
              <a:rPr lang="en-US" b="1" dirty="0" err="1">
                <a:solidFill>
                  <a:schemeClr val="tx2"/>
                </a:solidFill>
                <a:latin typeface="Courier New" panose="02070309020205020404" pitchFamily="49" charset="0"/>
              </a:rPr>
              <a:t>dbo.NameConcatenation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 (</a:t>
            </a:r>
            <a:r>
              <a:rPr lang="en-US" b="1" dirty="0" err="1">
                <a:solidFill>
                  <a:schemeClr val="tx2"/>
                </a:solidFill>
                <a:latin typeface="Courier New" panose="02070309020205020404" pitchFamily="49" charset="0"/>
              </a:rPr>
              <a:t>LastName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, FirstName) AS 	    	    ArtistName, DateofBirth, DateDeceased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FROM 	    ARTIST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ORDER BY   ArtistName;</a:t>
            </a:r>
          </a:p>
          <a:p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552DC9-7BF6-4E48-BB72-538C1C0CD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202" y="3604260"/>
            <a:ext cx="4415596" cy="272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253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EE3A0-246D-4789-8F9F-258706654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for SQL Triggers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7CAE0-0DD5-404A-A5BC-7480A827F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600" dirty="0">
                <a:solidFill>
                  <a:srgbClr val="000000"/>
                </a:solidFill>
                <a:ea typeface="+mn-ea"/>
                <a:cs typeface="+mn-cs"/>
              </a:rPr>
              <a:t>When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 a trigger is fired, the DBMS supplies:</a:t>
            </a:r>
          </a:p>
          <a:p>
            <a:pPr lvl="1" indent="-28575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200" dirty="0">
                <a:solidFill>
                  <a:srgbClr val="000000"/>
                </a:solidFill>
              </a:rPr>
              <a:t>Old and new values for the update</a:t>
            </a:r>
          </a:p>
          <a:p>
            <a:pPr lvl="1" indent="-28575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200" dirty="0">
                <a:solidFill>
                  <a:srgbClr val="000000"/>
                </a:solidFill>
              </a:rPr>
              <a:t>New values for inserts</a:t>
            </a:r>
          </a:p>
          <a:p>
            <a:pPr lvl="1" indent="-28575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200" dirty="0">
                <a:solidFill>
                  <a:srgbClr val="000000"/>
                </a:solidFill>
              </a:rPr>
              <a:t>Old values for deletions</a:t>
            </a:r>
          </a:p>
          <a:p>
            <a:pPr marL="342900" lvl="0" indent="-342900"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600" dirty="0">
                <a:solidFill>
                  <a:srgbClr val="000000"/>
                </a:solidFill>
                <a:ea typeface="+mn-ea"/>
                <a:cs typeface="+mn-cs"/>
              </a:rPr>
              <a:t>The way the values are supplied depends on the DBMS product.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B2B10CE-2669-4D5F-9437-C2806AD7D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196755"/>
              </p:ext>
            </p:extLst>
          </p:nvPr>
        </p:nvGraphicFramePr>
        <p:xfrm>
          <a:off x="2802255" y="4025741"/>
          <a:ext cx="3539490" cy="185420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3539490">
                  <a:extLst>
                    <a:ext uri="{9D8B030D-6E8A-4147-A177-3AD203B41FA5}">
                      <a16:colId xmlns:a16="http://schemas.microsoft.com/office/drawing/2014/main" val="25751891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Uses of SQL Triggers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371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Provide default values.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494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Enforce data constraints.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14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Update views.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5868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Perform referential integrity actions.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378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601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34538-40ED-4EC2-A835-8FCB433F5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SQL Triggers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20493-8FD0-4B5A-98EF-A1E3AA4495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Three trigger types: </a:t>
            </a:r>
            <a:b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</a:br>
            <a:r>
              <a:rPr lang="en-US" sz="2400" dirty="0">
                <a:solidFill>
                  <a:schemeClr val="tx2"/>
                </a:solidFill>
                <a:ea typeface="+mn-ea"/>
                <a:cs typeface="+mn-cs"/>
              </a:rPr>
              <a:t>BEFORE, INSTEAD OF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, and </a:t>
            </a:r>
            <a:r>
              <a:rPr lang="en-US" sz="2400" dirty="0">
                <a:solidFill>
                  <a:schemeClr val="tx2"/>
                </a:solidFill>
                <a:ea typeface="+mn-ea"/>
                <a:cs typeface="+mn-cs"/>
              </a:rPr>
              <a:t>AFTER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/>
            </a:pPr>
            <a:r>
              <a:rPr lang="en-US" sz="2000" dirty="0">
                <a:solidFill>
                  <a:srgbClr val="000000"/>
                </a:solidFill>
              </a:rPr>
              <a:t>Each type can be declared for </a:t>
            </a:r>
            <a:r>
              <a:rPr lang="en-US" sz="2000" b="1" dirty="0">
                <a:solidFill>
                  <a:srgbClr val="000000"/>
                </a:solidFill>
                <a:highlight>
                  <a:srgbClr val="FFFF00"/>
                </a:highlight>
              </a:rPr>
              <a:t>Insert, Update, and Delete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/>
            </a:pPr>
            <a:r>
              <a:rPr lang="en-US" sz="2000" dirty="0">
                <a:solidFill>
                  <a:srgbClr val="000000"/>
                </a:solidFill>
              </a:rPr>
              <a:t>Resulting in a total of nine trigger types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Different database engines support different trigger types:</a:t>
            </a:r>
          </a:p>
          <a:p>
            <a:pPr marL="829818" lvl="1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Oracle supports all nine trigger types.</a:t>
            </a:r>
          </a:p>
          <a:p>
            <a:pPr marL="829818" lvl="1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SQL Server supports six trigger types (INSTEAD OF and AFTER).</a:t>
            </a:r>
          </a:p>
          <a:p>
            <a:pPr marL="829818" lvl="1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lang="en-US" sz="2400" spc="-20" dirty="0">
                <a:solidFill>
                  <a:srgbClr val="000000"/>
                </a:solidFill>
                <a:ea typeface="+mn-ea"/>
                <a:cs typeface="+mn-cs"/>
              </a:rPr>
              <a:t>MySQL supports six trigger types (BEFORE and AFTER).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113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FB1AA-0B74-4FFE-9555-DFC54663A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Stored Procedures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B56CE-E231-4631-8A88-E5F4A79604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A </a:t>
            </a:r>
            <a:r>
              <a:rPr lang="en-US" sz="2400" b="1" dirty="0">
                <a:solidFill>
                  <a:schemeClr val="tx2"/>
                </a:solidFill>
                <a:ea typeface="+mn-ea"/>
                <a:cs typeface="+mn-cs"/>
              </a:rPr>
              <a:t>stored procedure </a:t>
            </a: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is a program that is stored within the database and is compiled when used. 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Stored procedures can receive input parameters and they can return results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  <a:ea typeface="+mn-ea"/>
                <a:cs typeface="+mn-cs"/>
              </a:rPr>
              <a:t>Stored procedures can be called from: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</a:rPr>
              <a:t>Programs written in standard languages, e.g., Java, C#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</a:rPr>
              <a:t>Scripting languages, e.g., JavaScript, VBScript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000" dirty="0">
                <a:solidFill>
                  <a:srgbClr val="000000"/>
                </a:solidFill>
              </a:rPr>
              <a:t>SQL command prompt, e.g., SQL Plus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280162"/>
      </p:ext>
    </p:extLst>
  </p:cSld>
  <p:clrMapOvr>
    <a:masterClrMapping/>
  </p:clrMapOvr>
</p:sld>
</file>

<file path=ppt/theme/theme1.xml><?xml version="1.0" encoding="utf-8"?>
<a:theme xmlns:a="http://schemas.openxmlformats.org/drawingml/2006/main" name="508 Lecture">
  <a:themeElements>
    <a:clrScheme name="Custom 7">
      <a:dk1>
        <a:srgbClr val="000000"/>
      </a:dk1>
      <a:lt1>
        <a:srgbClr val="FFFFFF"/>
      </a:lt1>
      <a:dk2>
        <a:srgbClr val="000000"/>
      </a:dk2>
      <a:lt2>
        <a:srgbClr val="007FA3"/>
      </a:lt2>
      <a:accent1>
        <a:srgbClr val="3C1581"/>
      </a:accent1>
      <a:accent2>
        <a:srgbClr val="1A6C7C"/>
      </a:accent2>
      <a:accent3>
        <a:srgbClr val="CC730D"/>
      </a:accent3>
      <a:accent4>
        <a:srgbClr val="B2AA00"/>
      </a:accent4>
      <a:accent5>
        <a:srgbClr val="1B9332"/>
      </a:accent5>
      <a:accent6>
        <a:srgbClr val="7F7F7F"/>
      </a:accent6>
      <a:hlink>
        <a:srgbClr val="3C1581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7802</TotalTime>
  <Words>852</Words>
  <Application>Microsoft Office PowerPoint</Application>
  <PresentationFormat>On-screen Show (4:3)</PresentationFormat>
  <Paragraphs>152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Courier New</vt:lpstr>
      <vt:lpstr>Noto Sans Symbols</vt:lpstr>
      <vt:lpstr>Times New Roman</vt:lpstr>
      <vt:lpstr>Verdana</vt:lpstr>
      <vt:lpstr>508 Lecture</vt:lpstr>
      <vt:lpstr>Database Processing: Fundamentals, Design, and Implementation</vt:lpstr>
      <vt:lpstr>SQL/Persistent Stored Modules (SQL/PSM)</vt:lpstr>
      <vt:lpstr>User-Defined Functions Logical Process Flow</vt:lpstr>
      <vt:lpstr>User Defined Function to Concatenate LastName and FirstName</vt:lpstr>
      <vt:lpstr>Using the NameConcatenation Function</vt:lpstr>
      <vt:lpstr>The Advantage of Having a User-Defined Function</vt:lpstr>
      <vt:lpstr>Uses for SQL Triggers</vt:lpstr>
      <vt:lpstr>Using SQL Triggers</vt:lpstr>
      <vt:lpstr>Using Stored Procedures</vt:lpstr>
      <vt:lpstr>Figure 7-31  Advantages of Stored Procedures</vt:lpstr>
      <vt:lpstr>Figure 7-30  Triggers Versus Stored Procedures</vt:lpstr>
      <vt:lpstr>Figure 7-33  Comparison of User-Defined Functions, Triggers, and Stored Procedures</vt:lpstr>
      <vt:lpstr>Database Processing Fundamentals, Design, and Implementation (15th Edition)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PowerPoint Template</dc:title>
  <dc:creator>Harold Wise</dc:creator>
  <cp:lastModifiedBy>Roly Roy</cp:lastModifiedBy>
  <cp:revision>180</cp:revision>
  <dcterms:modified xsi:type="dcterms:W3CDTF">2021-03-13T16:51:21Z</dcterms:modified>
</cp:coreProperties>
</file>